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heme/themeOverride3.xml" ContentType="application/vnd.openxmlformats-officedocument.themeOverr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Override4.xml" ContentType="application/vnd.openxmlformats-officedocument.themeOverr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Override5.xml" ContentType="application/vnd.openxmlformats-officedocument.themeOverr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heme/themeOverride6.xml" ContentType="application/vnd.openxmlformats-officedocument.themeOverride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5"/>
  </p:notesMasterIdLst>
  <p:sldIdLst>
    <p:sldId id="256" r:id="rId2"/>
    <p:sldId id="269" r:id="rId3"/>
    <p:sldId id="258" r:id="rId4"/>
    <p:sldId id="272" r:id="rId5"/>
    <p:sldId id="285" r:id="rId6"/>
    <p:sldId id="276" r:id="rId7"/>
    <p:sldId id="287" r:id="rId8"/>
    <p:sldId id="286" r:id="rId9"/>
    <p:sldId id="278" r:id="rId10"/>
    <p:sldId id="288" r:id="rId11"/>
    <p:sldId id="289" r:id="rId12"/>
    <p:sldId id="290" r:id="rId13"/>
    <p:sldId id="261" r:id="rId14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6B67"/>
    <a:srgbClr val="5A5A5A"/>
    <a:srgbClr val="535353"/>
    <a:srgbClr val="4DBBA6"/>
    <a:srgbClr val="8DC9E7"/>
    <a:srgbClr val="329DD3"/>
    <a:srgbClr val="A20000"/>
    <a:srgbClr val="A40000"/>
    <a:srgbClr val="9E0000"/>
    <a:srgbClr val="C745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104" d="100"/>
          <a:sy n="104" d="100"/>
        </p:scale>
        <p:origin x="186" y="318"/>
      </p:cViewPr>
      <p:guideLst>
        <p:guide pos="416"/>
        <p:guide pos="7256"/>
        <p:guide orient="horz" pos="648"/>
        <p:guide orient="horz" pos="712"/>
        <p:guide orient="horz" pos="3928"/>
        <p:guide orient="horz" pos="386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2021/7/7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4209142"/>
            <a:ext cx="12192000" cy="2648857"/>
          </a:xfrm>
          <a:prstGeom prst="rect">
            <a:avLst/>
          </a:prstGeom>
          <a:gradFill>
            <a:gsLst>
              <a:gs pos="0">
                <a:schemeClr val="accent2"/>
              </a:gs>
              <a:gs pos="92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3099" y="5593601"/>
            <a:ext cx="10845800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4688" y="5944192"/>
            <a:ext cx="10845800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73099" y="5126182"/>
            <a:ext cx="10845800" cy="441386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73099" y="4783118"/>
            <a:ext cx="10845800" cy="554182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智能化设计方案</a:t>
            </a:r>
          </a:p>
        </p:txBody>
      </p:sp>
      <p:pic>
        <p:nvPicPr>
          <p:cNvPr id="9" name="图片 8" descr="wKgLb12jGQryCt7AACr-LOiPD9Y956">
            <a:extLst>
              <a:ext uri="{FF2B5EF4-FFF2-40B4-BE49-F238E27FC236}">
                <a16:creationId xmlns:a16="http://schemas.microsoft.com/office/drawing/2014/main" id="{90563096-880B-458D-B4F3-B5CE02672A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44762"/>
          <a:stretch/>
        </p:blipFill>
        <p:spPr>
          <a:xfrm>
            <a:off x="0" y="0"/>
            <a:ext cx="12192000" cy="4209142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wKgLb12jGQryCt7AACr-LOiPD9Y956"/>
          <p:cNvPicPr>
            <a:picLocks noChangeAspect="1"/>
          </p:cNvPicPr>
          <p:nvPr userDrawn="1"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b="26167"/>
          <a:stretch/>
        </p:blipFill>
        <p:spPr>
          <a:xfrm>
            <a:off x="0" y="0"/>
            <a:ext cx="12192000" cy="56261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5626100"/>
            <a:ext cx="12192000" cy="1231900"/>
          </a:xfrm>
          <a:prstGeom prst="rect">
            <a:avLst/>
          </a:prstGeom>
          <a:gradFill>
            <a:gsLst>
              <a:gs pos="0">
                <a:schemeClr val="accent2"/>
              </a:gs>
              <a:gs pos="92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/>
          </p:nvPr>
        </p:nvSpPr>
        <p:spPr>
          <a:xfrm>
            <a:off x="2542598" y="3715127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</p:nvPr>
        </p:nvSpPr>
        <p:spPr>
          <a:xfrm>
            <a:off x="2543714" y="4610477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wKgLb12jGQryCt7AACr-LOiPD9Y956"/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45187" b="9876"/>
          <a:stretch/>
        </p:blipFill>
        <p:spPr>
          <a:xfrm>
            <a:off x="0" y="3429000"/>
            <a:ext cx="12192000" cy="3424147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4853"/>
            <a:ext cx="12192000" cy="3436446"/>
          </a:xfrm>
          <a:prstGeom prst="rect">
            <a:avLst/>
          </a:prstGeom>
          <a:gradFill>
            <a:gsLst>
              <a:gs pos="0">
                <a:schemeClr val="accent2"/>
              </a:gs>
              <a:gs pos="92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673100" y="1135063"/>
            <a:ext cx="10845798" cy="2660678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73100" y="4719644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4423373"/>
            <a:ext cx="10845798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6" Type="http://schemas.openxmlformats.org/officeDocument/2006/relationships/image" Target="../media/image14.png"/><Relationship Id="rId5" Type="http://schemas.openxmlformats.org/officeDocument/2006/relationships/hyperlink" Target="https://www.osgeo.cn/app/s1900" TargetMode="External"/><Relationship Id="rId4" Type="http://schemas.openxmlformats.org/officeDocument/2006/relationships/hyperlink" Target="https://www.teesing.com/tw/page/&#36039;&#35338;&#20013;&#24515;/&#24037;&#20855;/ppm-mg-m3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4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hemeOverride" Target="../theme/themeOverr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9525" imgH="9525" progId="TCLayout.ActiveDocument.1">
                  <p:embed/>
                </p:oleObj>
              </mc:Choice>
              <mc:Fallback>
                <p:oleObj name="think-cell Slide" r:id="rId4" imgW="9525" imgH="9525" progId="TCLayout.ActiveDocument.1">
                  <p:embed/>
                  <p:pic>
                    <p:nvPicPr>
                      <p:cNvPr id="0" name="对象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/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673100" y="5985488"/>
            <a:ext cx="10845800" cy="296271"/>
          </a:xfrm>
          <a:noFill/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苏小三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673100" y="5518069"/>
            <a:ext cx="10845800" cy="441386"/>
          </a:xfrm>
          <a:noFill/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中山高通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ctrTitle"/>
          </p:nvPr>
        </p:nvSpPr>
        <p:spPr>
          <a:xfrm>
            <a:off x="0" y="4230484"/>
            <a:ext cx="10845800" cy="115695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48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GDS</a:t>
            </a:r>
            <a:r>
              <a:rPr lang="zh-CN" altLang="en-US" sz="48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系统相关知识点整理</a:t>
            </a:r>
            <a:endParaRPr lang="zh-CN" altLang="en-US" sz="4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、报警值设定</a:t>
            </a:r>
          </a:p>
        </p:txBody>
      </p:sp>
      <p:sp>
        <p:nvSpPr>
          <p:cNvPr id="24" name="îṡliďê">
            <a:extLst>
              <a:ext uri="{FF2B5EF4-FFF2-40B4-BE49-F238E27FC236}">
                <a16:creationId xmlns:a16="http://schemas.microsoft.com/office/drawing/2014/main" id="{0C13FFC2-C1DF-43D1-B1C2-AFF2AF292B8F}"/>
              </a:ext>
            </a:extLst>
          </p:cNvPr>
          <p:cNvSpPr txBox="1"/>
          <p:nvPr/>
        </p:nvSpPr>
        <p:spPr>
          <a:xfrm>
            <a:off x="752697" y="1325404"/>
            <a:ext cx="4151812" cy="351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设计标准中规定：</a:t>
            </a:r>
            <a:endParaRPr lang="en-US" altLang="zh-CN" sz="22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、对探测器测量范围的要求</a:t>
            </a:r>
            <a:endParaRPr lang="en-US" altLang="zh-CN" sz="16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、可燃气体报警值设定（如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CH4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）</a:t>
            </a:r>
            <a:endParaRPr lang="en-US" altLang="zh-CN" sz="16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一级报警≤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25%LEL</a:t>
            </a: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二级报警≤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50%LEL</a:t>
            </a: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有毒气体报警值设定</a:t>
            </a:r>
            <a:endParaRPr lang="en-US" altLang="zh-CN" sz="16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（如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H2S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，计算方式详见单位换算）</a:t>
            </a:r>
            <a:endParaRPr lang="en-US" altLang="zh-CN" sz="16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一级报警≤ 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100%OEL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，即≤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7ppm</a:t>
            </a: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二级报警≤ 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200%OEL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，即≤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14ppm</a:t>
            </a:r>
          </a:p>
        </p:txBody>
      </p:sp>
      <p:sp>
        <p:nvSpPr>
          <p:cNvPr id="56" name="îṡliďê">
            <a:extLst>
              <a:ext uri="{FF2B5EF4-FFF2-40B4-BE49-F238E27FC236}">
                <a16:creationId xmlns:a16="http://schemas.microsoft.com/office/drawing/2014/main" id="{2367C347-F627-4B5B-AC4A-D5292040369D}"/>
              </a:ext>
            </a:extLst>
          </p:cNvPr>
          <p:cNvSpPr txBox="1"/>
          <p:nvPr/>
        </p:nvSpPr>
        <p:spPr>
          <a:xfrm>
            <a:off x="669924" y="5397838"/>
            <a:ext cx="32926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依据</a:t>
            </a:r>
            <a:r>
              <a:rPr lang="en-US" altLang="zh-CN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石油化工可燃气体和有毒气体检测报警设计标准 </a:t>
            </a:r>
            <a:r>
              <a:rPr lang="en-US" altLang="zh-CN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GBT 50493-2019》</a:t>
            </a:r>
            <a:r>
              <a:rPr lang="zh-CN" altLang="en-US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，以下简称标准。</a:t>
            </a:r>
            <a:endParaRPr lang="en-US" altLang="zh-CN" sz="12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en-US" altLang="zh-CN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" name="图片 3" descr="文本, 信件&#10;&#10;描述已自动生成">
            <a:extLst>
              <a:ext uri="{FF2B5EF4-FFF2-40B4-BE49-F238E27FC236}">
                <a16:creationId xmlns:a16="http://schemas.microsoft.com/office/drawing/2014/main" id="{83D44D05-EE0B-4FA5-821E-D43580D95B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70" b="14289"/>
          <a:stretch/>
        </p:blipFill>
        <p:spPr>
          <a:xfrm>
            <a:off x="6095205" y="1207919"/>
            <a:ext cx="5425282" cy="4975861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71C237BD-618F-41DD-934A-EEBE966961D1}"/>
              </a:ext>
            </a:extLst>
          </p:cNvPr>
          <p:cNvSpPr/>
          <p:nvPr/>
        </p:nvSpPr>
        <p:spPr>
          <a:xfrm>
            <a:off x="6095205" y="1496292"/>
            <a:ext cx="5425282" cy="1099126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01658A3-438D-42EC-BCFB-9F25DA1EA47F}"/>
              </a:ext>
            </a:extLst>
          </p:cNvPr>
          <p:cNvSpPr/>
          <p:nvPr/>
        </p:nvSpPr>
        <p:spPr>
          <a:xfrm>
            <a:off x="6095205" y="3146286"/>
            <a:ext cx="5425282" cy="550868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AE9C89A-1B74-4A6D-971A-163FBAB5DDE9}"/>
              </a:ext>
            </a:extLst>
          </p:cNvPr>
          <p:cNvSpPr/>
          <p:nvPr/>
        </p:nvSpPr>
        <p:spPr>
          <a:xfrm>
            <a:off x="6095205" y="5061526"/>
            <a:ext cx="5425282" cy="550867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69F04A-BDDB-4989-9C40-F9062BA016DE}"/>
              </a:ext>
            </a:extLst>
          </p:cNvPr>
          <p:cNvCxnSpPr>
            <a:cxnSpLocks/>
          </p:cNvCxnSpPr>
          <p:nvPr/>
        </p:nvCxnSpPr>
        <p:spPr>
          <a:xfrm flipH="1">
            <a:off x="4417286" y="2595418"/>
            <a:ext cx="345214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499D16A-D5A4-4C58-B5D1-5EEB62D1759F}"/>
              </a:ext>
            </a:extLst>
          </p:cNvPr>
          <p:cNvCxnSpPr>
            <a:cxnSpLocks/>
          </p:cNvCxnSpPr>
          <p:nvPr/>
        </p:nvCxnSpPr>
        <p:spPr>
          <a:xfrm flipH="1" flipV="1">
            <a:off x="4775200" y="3431960"/>
            <a:ext cx="1320006" cy="1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0ACFFD9D-EE73-45C0-87F1-23F4CDC85D54}"/>
              </a:ext>
            </a:extLst>
          </p:cNvPr>
          <p:cNvCxnSpPr>
            <a:cxnSpLocks/>
          </p:cNvCxnSpPr>
          <p:nvPr/>
        </p:nvCxnSpPr>
        <p:spPr>
          <a:xfrm flipV="1">
            <a:off x="4775200" y="2595419"/>
            <a:ext cx="0" cy="833581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53E58448-12B0-441E-B88F-2A83841D2B12}"/>
              </a:ext>
            </a:extLst>
          </p:cNvPr>
          <p:cNvCxnSpPr>
            <a:cxnSpLocks/>
          </p:cNvCxnSpPr>
          <p:nvPr/>
        </p:nvCxnSpPr>
        <p:spPr>
          <a:xfrm flipH="1">
            <a:off x="4417286" y="2031158"/>
            <a:ext cx="1677919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C18D2CBB-C6CE-436A-981E-260B2C3E49A8}"/>
              </a:ext>
            </a:extLst>
          </p:cNvPr>
          <p:cNvSpPr/>
          <p:nvPr/>
        </p:nvSpPr>
        <p:spPr>
          <a:xfrm>
            <a:off x="6095205" y="3695848"/>
            <a:ext cx="5425282" cy="1365675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45DC3212-7A02-454D-AE89-FA76907C457D}"/>
              </a:ext>
            </a:extLst>
          </p:cNvPr>
          <p:cNvCxnSpPr>
            <a:cxnSpLocks/>
          </p:cNvCxnSpPr>
          <p:nvPr/>
        </p:nvCxnSpPr>
        <p:spPr>
          <a:xfrm flipH="1">
            <a:off x="4417286" y="3983595"/>
            <a:ext cx="345214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EFBF6171-7F4F-4663-945F-A65271BF9B26}"/>
              </a:ext>
            </a:extLst>
          </p:cNvPr>
          <p:cNvCxnSpPr>
            <a:cxnSpLocks/>
          </p:cNvCxnSpPr>
          <p:nvPr/>
        </p:nvCxnSpPr>
        <p:spPr>
          <a:xfrm flipH="1" flipV="1">
            <a:off x="4775200" y="4378091"/>
            <a:ext cx="1320006" cy="1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588C2B5F-22D9-47C0-B5F5-40A01FFDC5C8}"/>
              </a:ext>
            </a:extLst>
          </p:cNvPr>
          <p:cNvCxnSpPr>
            <a:cxnSpLocks/>
          </p:cNvCxnSpPr>
          <p:nvPr/>
        </p:nvCxnSpPr>
        <p:spPr>
          <a:xfrm flipV="1">
            <a:off x="4775200" y="3983597"/>
            <a:ext cx="0" cy="394494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799246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FF271-E828-4F06-A551-9F88B4C932EF}"/>
              </a:ext>
            </a:extLst>
          </p:cNvPr>
          <p:cNvGrpSpPr/>
          <p:nvPr/>
        </p:nvGrpSpPr>
        <p:grpSpPr>
          <a:xfrm>
            <a:off x="6275205" y="1028700"/>
            <a:ext cx="5243694" cy="5259224"/>
            <a:chOff x="5844922" y="1256145"/>
            <a:chExt cx="5925846" cy="5943396"/>
          </a:xfrm>
        </p:grpSpPr>
        <p:pic>
          <p:nvPicPr>
            <p:cNvPr id="5" name="图片 4" descr="文本, 信件&#10;&#10;描述已自动生成">
              <a:extLst>
                <a:ext uri="{FF2B5EF4-FFF2-40B4-BE49-F238E27FC236}">
                  <a16:creationId xmlns:a16="http://schemas.microsoft.com/office/drawing/2014/main" id="{444A0354-E373-4F36-B905-45EDE695F4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633"/>
            <a:stretch/>
          </p:blipFill>
          <p:spPr>
            <a:xfrm>
              <a:off x="5844923" y="1256145"/>
              <a:ext cx="5925845" cy="4345709"/>
            </a:xfrm>
            <a:prstGeom prst="rect">
              <a:avLst/>
            </a:prstGeom>
          </p:spPr>
        </p:pic>
        <p:pic>
          <p:nvPicPr>
            <p:cNvPr id="14" name="图片 13" descr="文本&#10;&#10;描述已自动生成">
              <a:extLst>
                <a:ext uri="{FF2B5EF4-FFF2-40B4-BE49-F238E27FC236}">
                  <a16:creationId xmlns:a16="http://schemas.microsoft.com/office/drawing/2014/main" id="{9E01072B-C3BE-49CE-B5FC-C2816DC3A4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492" b="22235"/>
            <a:stretch/>
          </p:blipFill>
          <p:spPr>
            <a:xfrm>
              <a:off x="5844922" y="5254788"/>
              <a:ext cx="5925845" cy="1944753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、报警值设定（名称解释）</a:t>
            </a:r>
          </a:p>
        </p:txBody>
      </p:sp>
      <p:sp>
        <p:nvSpPr>
          <p:cNvPr id="24" name="îṡliďê">
            <a:extLst>
              <a:ext uri="{FF2B5EF4-FFF2-40B4-BE49-F238E27FC236}">
                <a16:creationId xmlns:a16="http://schemas.microsoft.com/office/drawing/2014/main" id="{0C13FFC2-C1DF-43D1-B1C2-AFF2AF292B8F}"/>
              </a:ext>
            </a:extLst>
          </p:cNvPr>
          <p:cNvSpPr txBox="1"/>
          <p:nvPr/>
        </p:nvSpPr>
        <p:spPr>
          <a:xfrm>
            <a:off x="669923" y="1061361"/>
            <a:ext cx="4606927" cy="3141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名词解释：</a:t>
            </a:r>
            <a:endParaRPr lang="en-US" altLang="zh-CN" sz="22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LEL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指可燃气体发生爆炸时的下限浓度值，</a:t>
            </a:r>
            <a:endParaRPr lang="en-US" altLang="zh-CN" sz="16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如可燃气体一级报警值设置为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25%LEL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，意思是当可燃气体浓度达到下限值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25%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就报警。</a:t>
            </a:r>
            <a:endParaRPr lang="en-US" altLang="zh-CN" sz="16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OEL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是职业接解限值，意思是在这个值范围内工作，不会对健康造成损害。</a:t>
            </a:r>
            <a:endParaRPr lang="en-US" altLang="zh-CN" sz="16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</a:t>
            </a:r>
            <a:r>
              <a: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IDLH</a:t>
            </a:r>
            <a:r>
              <a:rPr lang="zh-CN" altLang="en-US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是直接致害浓度，意思是当达到这个值时非常危险，会对健康造成永久伤害或丧生。</a:t>
            </a:r>
            <a:endParaRPr lang="en-US" altLang="zh-CN" sz="16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1C237BD-618F-41DD-934A-EEBE966961D1}"/>
              </a:ext>
            </a:extLst>
          </p:cNvPr>
          <p:cNvSpPr/>
          <p:nvPr/>
        </p:nvSpPr>
        <p:spPr>
          <a:xfrm>
            <a:off x="6275205" y="1028700"/>
            <a:ext cx="5242107" cy="544080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3C13EA7-A50D-4F9F-A8DC-9081B4FA55EA}"/>
              </a:ext>
            </a:extLst>
          </p:cNvPr>
          <p:cNvCxnSpPr>
            <a:cxnSpLocks/>
          </p:cNvCxnSpPr>
          <p:nvPr/>
        </p:nvCxnSpPr>
        <p:spPr>
          <a:xfrm flipH="1">
            <a:off x="5331686" y="2055402"/>
            <a:ext cx="345214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F0EF88BB-4C3B-4351-956A-2A6AED1097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83"/>
          <a:stretch/>
        </p:blipFill>
        <p:spPr>
          <a:xfrm>
            <a:off x="491514" y="5101599"/>
            <a:ext cx="5423694" cy="121092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99953CDD-7CDF-4935-B009-4CD0D220CD13}"/>
              </a:ext>
            </a:extLst>
          </p:cNvPr>
          <p:cNvSpPr/>
          <p:nvPr/>
        </p:nvSpPr>
        <p:spPr>
          <a:xfrm>
            <a:off x="6275205" y="2055402"/>
            <a:ext cx="5242107" cy="1269977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F91D349-B157-4CB4-ABD4-3E7230154ADC}"/>
              </a:ext>
            </a:extLst>
          </p:cNvPr>
          <p:cNvSpPr/>
          <p:nvPr/>
        </p:nvSpPr>
        <p:spPr>
          <a:xfrm>
            <a:off x="673101" y="5029200"/>
            <a:ext cx="5242107" cy="1104900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04F186A-048B-497E-B64D-CBE0717D581A}"/>
              </a:ext>
            </a:extLst>
          </p:cNvPr>
          <p:cNvCxnSpPr>
            <a:cxnSpLocks/>
          </p:cNvCxnSpPr>
          <p:nvPr/>
        </p:nvCxnSpPr>
        <p:spPr>
          <a:xfrm flipH="1">
            <a:off x="5331686" y="3169827"/>
            <a:ext cx="345214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23C015C9-734E-4D7C-9811-D9A7F06CC32A}"/>
              </a:ext>
            </a:extLst>
          </p:cNvPr>
          <p:cNvCxnSpPr>
            <a:cxnSpLocks/>
          </p:cNvCxnSpPr>
          <p:nvPr/>
        </p:nvCxnSpPr>
        <p:spPr>
          <a:xfrm flipH="1">
            <a:off x="5331686" y="3874677"/>
            <a:ext cx="345214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99DF846-424A-4DD0-A2A1-B42B5FBF025C}"/>
              </a:ext>
            </a:extLst>
          </p:cNvPr>
          <p:cNvCxnSpPr>
            <a:cxnSpLocks/>
            <a:stCxn id="15" idx="1"/>
          </p:cNvCxnSpPr>
          <p:nvPr/>
        </p:nvCxnSpPr>
        <p:spPr>
          <a:xfrm flipH="1" flipV="1">
            <a:off x="5676900" y="1300739"/>
            <a:ext cx="598305" cy="1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D1AC23A-2859-445A-AF82-DF208E785831}"/>
              </a:ext>
            </a:extLst>
          </p:cNvPr>
          <p:cNvCxnSpPr>
            <a:cxnSpLocks/>
          </p:cNvCxnSpPr>
          <p:nvPr/>
        </p:nvCxnSpPr>
        <p:spPr>
          <a:xfrm flipV="1">
            <a:off x="5676900" y="1300739"/>
            <a:ext cx="0" cy="754664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5D9898D-F0B4-4417-82C7-A43D0DAEBE5F}"/>
              </a:ext>
            </a:extLst>
          </p:cNvPr>
          <p:cNvCxnSpPr>
            <a:cxnSpLocks/>
          </p:cNvCxnSpPr>
          <p:nvPr/>
        </p:nvCxnSpPr>
        <p:spPr>
          <a:xfrm flipH="1" flipV="1">
            <a:off x="5676900" y="2687203"/>
            <a:ext cx="598305" cy="1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4043FC90-DA36-4D8E-A616-04734C49BEC0}"/>
              </a:ext>
            </a:extLst>
          </p:cNvPr>
          <p:cNvCxnSpPr>
            <a:cxnSpLocks/>
          </p:cNvCxnSpPr>
          <p:nvPr/>
        </p:nvCxnSpPr>
        <p:spPr>
          <a:xfrm flipV="1">
            <a:off x="5676900" y="2687203"/>
            <a:ext cx="0" cy="482624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0D86045F-0999-4622-AD17-7FA283965D8B}"/>
              </a:ext>
            </a:extLst>
          </p:cNvPr>
          <p:cNvCxnSpPr>
            <a:cxnSpLocks/>
          </p:cNvCxnSpPr>
          <p:nvPr/>
        </p:nvCxnSpPr>
        <p:spPr>
          <a:xfrm flipV="1">
            <a:off x="5676900" y="3857370"/>
            <a:ext cx="0" cy="1171830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937355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、报警值设定（单位换算）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57AAEC2-2DB9-47BC-8FF8-D84FBDDD236F}"/>
              </a:ext>
            </a:extLst>
          </p:cNvPr>
          <p:cNvGrpSpPr/>
          <p:nvPr/>
        </p:nvGrpSpPr>
        <p:grpSpPr>
          <a:xfrm>
            <a:off x="620128" y="1061361"/>
            <a:ext cx="10951745" cy="5086181"/>
            <a:chOff x="353561" y="1061361"/>
            <a:chExt cx="10951745" cy="5086181"/>
          </a:xfrm>
        </p:grpSpPr>
        <p:pic>
          <p:nvPicPr>
            <p:cNvPr id="4" name="图片 3" descr="图表&#10;&#10;低可信度描述已自动生成">
              <a:extLst>
                <a:ext uri="{FF2B5EF4-FFF2-40B4-BE49-F238E27FC236}">
                  <a16:creationId xmlns:a16="http://schemas.microsoft.com/office/drawing/2014/main" id="{F9B88DB7-B663-4151-AB7C-C13734C15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98896" y="1130299"/>
              <a:ext cx="5201187" cy="5017243"/>
            </a:xfrm>
            <a:prstGeom prst="rect">
              <a:avLst/>
            </a:prstGeom>
          </p:spPr>
        </p:pic>
        <p:sp>
          <p:nvSpPr>
            <p:cNvPr id="24" name="îṡliďê">
              <a:extLst>
                <a:ext uri="{FF2B5EF4-FFF2-40B4-BE49-F238E27FC236}">
                  <a16:creationId xmlns:a16="http://schemas.microsoft.com/office/drawing/2014/main" id="{0C13FFC2-C1DF-43D1-B1C2-AFF2AF292B8F}"/>
                </a:ext>
              </a:extLst>
            </p:cNvPr>
            <p:cNvSpPr txBox="1"/>
            <p:nvPr/>
          </p:nvSpPr>
          <p:spPr>
            <a:xfrm>
              <a:off x="353561" y="1061361"/>
              <a:ext cx="4661762" cy="3060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单位换算：</a:t>
              </a:r>
              <a:endParaRPr lang="en-US" altLang="zh-CN" sz="2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右图是“设计标准”中有毒气体</a:t>
              </a:r>
              <a:r>
                <a:rPr lang="en-US" altLang="zh-CN" sz="16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OEL</a:t>
              </a:r>
              <a:r>
                <a:rPr lang="zh-CN" altLang="en-US" sz="16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和</a:t>
              </a:r>
              <a:r>
                <a:rPr lang="en-US" altLang="zh-CN" sz="16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IDLH</a:t>
              </a:r>
              <a:r>
                <a:rPr lang="zh-CN" altLang="en-US" sz="16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值，单位是</a:t>
              </a:r>
              <a:r>
                <a:rPr lang="en-US" altLang="zh-CN" sz="16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mg/m³</a:t>
              </a:r>
              <a:r>
                <a:rPr lang="zh-CN" altLang="en-US" sz="16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，绿色值是换算出的</a:t>
              </a:r>
              <a:r>
                <a:rPr lang="en-US" altLang="zh-CN" sz="16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ppm</a:t>
              </a:r>
              <a:r>
                <a:rPr lang="zh-CN" altLang="en-US" sz="16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值。</a:t>
              </a:r>
              <a:endPara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6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两种换算方式</a:t>
              </a:r>
              <a:endParaRPr lang="en-US" altLang="zh-CN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网站</a:t>
              </a:r>
              <a:endParaRPr lang="en-US" altLang="zh-CN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  <a:hlinkClick r:id="rId4"/>
                </a:rPr>
                <a:t>https://www.teesing.com/tw/page/</a:t>
              </a:r>
              <a:r>
                <a:rPr lang="zh-CN" altLang="en-US" sz="1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  <a:hlinkClick r:id="rId4"/>
                </a:rPr>
                <a:t>資訊中心</a:t>
              </a:r>
              <a:r>
                <a:rPr lang="en-US" altLang="zh-CN" sz="1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  <a:hlinkClick r:id="rId4"/>
                </a:rPr>
                <a:t>/</a:t>
              </a:r>
              <a:r>
                <a:rPr lang="zh-CN" altLang="en-US" sz="1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  <a:hlinkClick r:id="rId4"/>
                </a:rPr>
                <a:t>工具</a:t>
              </a:r>
              <a:r>
                <a:rPr lang="en-US" altLang="zh-CN" sz="1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  <a:hlinkClick r:id="rId4"/>
                </a:rPr>
                <a:t>/ppm-mg-m3</a:t>
              </a:r>
              <a:endParaRPr lang="en-US" altLang="zh-CN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  <a:hlinkClick r:id="rId5"/>
                </a:rPr>
                <a:t>https://www.osgeo.cn/app/s1900</a:t>
              </a:r>
              <a:endParaRPr lang="en-US" altLang="zh-CN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200" b="1" dirty="0">
                  <a:solidFill>
                    <a:srgbClr val="016B67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计算式</a:t>
              </a:r>
              <a:endParaRPr lang="en-US" altLang="zh-CN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53C13EA7-A50D-4F9F-A8DC-9081B4FA55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5323" y="1933609"/>
              <a:ext cx="909374" cy="0"/>
            </a:xfrm>
            <a:prstGeom prst="line">
              <a:avLst/>
            </a:prstGeom>
            <a:ln w="38100">
              <a:solidFill>
                <a:srgbClr val="016B67"/>
              </a:solidFill>
              <a:prstDash val="sysDash"/>
              <a:headEnd type="none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F91D349-B157-4CB4-ABD4-3E7230154ADC}"/>
                </a:ext>
              </a:extLst>
            </p:cNvPr>
            <p:cNvSpPr/>
            <p:nvPr/>
          </p:nvSpPr>
          <p:spPr>
            <a:xfrm>
              <a:off x="356740" y="2687202"/>
              <a:ext cx="5129660" cy="3446898"/>
            </a:xfrm>
            <a:prstGeom prst="rect">
              <a:avLst/>
            </a:prstGeom>
            <a:noFill/>
            <a:ln w="38100">
              <a:solidFill>
                <a:srgbClr val="016B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 descr="表格&#10;&#10;描述已自动生成">
              <a:extLst>
                <a:ext uri="{FF2B5EF4-FFF2-40B4-BE49-F238E27FC236}">
                  <a16:creationId xmlns:a16="http://schemas.microsoft.com/office/drawing/2014/main" id="{12745A08-C12F-4D05-99D9-DCD2F99C16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8478" y="4776980"/>
              <a:ext cx="4779453" cy="1278923"/>
            </a:xfrm>
            <a:prstGeom prst="rect">
              <a:avLst/>
            </a:prstGeom>
          </p:spPr>
        </p:pic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4FE08BB8-211A-4A23-AE8E-A51D789A6801}"/>
                </a:ext>
              </a:extLst>
            </p:cNvPr>
            <p:cNvGrpSpPr/>
            <p:nvPr/>
          </p:nvGrpSpPr>
          <p:grpSpPr>
            <a:xfrm>
              <a:off x="9231536" y="1956389"/>
              <a:ext cx="758283" cy="379807"/>
              <a:chOff x="9390493" y="2648668"/>
              <a:chExt cx="690768" cy="379807"/>
            </a:xfrm>
          </p:grpSpPr>
          <p:sp>
            <p:nvSpPr>
              <p:cNvPr id="37" name="îṡliďê">
                <a:extLst>
                  <a:ext uri="{FF2B5EF4-FFF2-40B4-BE49-F238E27FC236}">
                    <a16:creationId xmlns:a16="http://schemas.microsoft.com/office/drawing/2014/main" id="{47E6A6B4-7959-4840-AC6F-8801AFE9F5EF}"/>
                  </a:ext>
                </a:extLst>
              </p:cNvPr>
              <p:cNvSpPr txBox="1"/>
              <p:nvPr/>
            </p:nvSpPr>
            <p:spPr>
              <a:xfrm>
                <a:off x="9390494" y="2648668"/>
                <a:ext cx="690767" cy="254172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rgbClr val="016B67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17.485 ppm</a:t>
                </a:r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B58B7ED2-930C-482F-AA9F-488B73B8CABB}"/>
                  </a:ext>
                </a:extLst>
              </p:cNvPr>
              <p:cNvSpPr/>
              <p:nvPr/>
            </p:nvSpPr>
            <p:spPr>
              <a:xfrm>
                <a:off x="9390493" y="2716056"/>
                <a:ext cx="690767" cy="312419"/>
              </a:xfrm>
              <a:prstGeom prst="rect">
                <a:avLst/>
              </a:prstGeom>
              <a:noFill/>
              <a:ln w="25400">
                <a:solidFill>
                  <a:srgbClr val="016B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E87ACCC7-099E-489C-BF10-8CCDBF37CDED}"/>
                </a:ext>
              </a:extLst>
            </p:cNvPr>
            <p:cNvGrpSpPr/>
            <p:nvPr/>
          </p:nvGrpSpPr>
          <p:grpSpPr>
            <a:xfrm>
              <a:off x="9231537" y="3684774"/>
              <a:ext cx="758283" cy="344956"/>
              <a:chOff x="9390493" y="2648668"/>
              <a:chExt cx="690768" cy="379807"/>
            </a:xfrm>
          </p:grpSpPr>
          <p:sp>
            <p:nvSpPr>
              <p:cNvPr id="40" name="îṡliďê">
                <a:extLst>
                  <a:ext uri="{FF2B5EF4-FFF2-40B4-BE49-F238E27FC236}">
                    <a16:creationId xmlns:a16="http://schemas.microsoft.com/office/drawing/2014/main" id="{14BA022C-F483-4A30-8BA8-9410BF603D59}"/>
                  </a:ext>
                </a:extLst>
              </p:cNvPr>
              <p:cNvSpPr txBox="1"/>
              <p:nvPr/>
            </p:nvSpPr>
            <p:spPr>
              <a:xfrm>
                <a:off x="9390494" y="2648668"/>
                <a:ext cx="690767" cy="254172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rgbClr val="016B67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2.657 ppm</a:t>
                </a:r>
              </a:p>
            </p:txBody>
          </p: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9B6C7D77-151C-42F9-9B5E-B605BC8CFDFE}"/>
                  </a:ext>
                </a:extLst>
              </p:cNvPr>
              <p:cNvSpPr/>
              <p:nvPr/>
            </p:nvSpPr>
            <p:spPr>
              <a:xfrm>
                <a:off x="9390493" y="2716056"/>
                <a:ext cx="690767" cy="312419"/>
              </a:xfrm>
              <a:prstGeom prst="rect">
                <a:avLst/>
              </a:prstGeom>
              <a:noFill/>
              <a:ln w="25400">
                <a:solidFill>
                  <a:srgbClr val="016B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BD7AAAA9-7865-46DF-AA81-28CB90E497D2}"/>
                </a:ext>
              </a:extLst>
            </p:cNvPr>
            <p:cNvGrpSpPr/>
            <p:nvPr/>
          </p:nvGrpSpPr>
          <p:grpSpPr>
            <a:xfrm>
              <a:off x="9231537" y="4267997"/>
              <a:ext cx="758283" cy="379807"/>
              <a:chOff x="9390493" y="2648668"/>
              <a:chExt cx="690768" cy="379807"/>
            </a:xfrm>
          </p:grpSpPr>
          <p:sp>
            <p:nvSpPr>
              <p:cNvPr id="43" name="îṡliďê">
                <a:extLst>
                  <a:ext uri="{FF2B5EF4-FFF2-40B4-BE49-F238E27FC236}">
                    <a16:creationId xmlns:a16="http://schemas.microsoft.com/office/drawing/2014/main" id="{2770273E-E634-4E47-82AA-1E909F60FE3C}"/>
                  </a:ext>
                </a:extLst>
              </p:cNvPr>
              <p:cNvSpPr txBox="1"/>
              <p:nvPr/>
            </p:nvSpPr>
            <p:spPr>
              <a:xfrm>
                <a:off x="9390494" y="2648668"/>
                <a:ext cx="690767" cy="254172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rgbClr val="016B67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28.714 ppm</a:t>
                </a:r>
              </a:p>
            </p:txBody>
          </p:sp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9666E9D3-C9D9-4D24-96FF-BA4385EC56E8}"/>
                  </a:ext>
                </a:extLst>
              </p:cNvPr>
              <p:cNvSpPr/>
              <p:nvPr/>
            </p:nvSpPr>
            <p:spPr>
              <a:xfrm>
                <a:off x="9390493" y="2716056"/>
                <a:ext cx="690767" cy="312419"/>
              </a:xfrm>
              <a:prstGeom prst="rect">
                <a:avLst/>
              </a:prstGeom>
              <a:noFill/>
              <a:ln w="25400">
                <a:solidFill>
                  <a:srgbClr val="016B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725EC5DF-71ED-4615-AC98-6879090B8B9B}"/>
                </a:ext>
              </a:extLst>
            </p:cNvPr>
            <p:cNvGrpSpPr/>
            <p:nvPr/>
          </p:nvGrpSpPr>
          <p:grpSpPr>
            <a:xfrm>
              <a:off x="9231537" y="4839296"/>
              <a:ext cx="758283" cy="379807"/>
              <a:chOff x="9390493" y="2648668"/>
              <a:chExt cx="690768" cy="379807"/>
            </a:xfrm>
          </p:grpSpPr>
          <p:sp>
            <p:nvSpPr>
              <p:cNvPr id="46" name="îṡliďê">
                <a:extLst>
                  <a:ext uri="{FF2B5EF4-FFF2-40B4-BE49-F238E27FC236}">
                    <a16:creationId xmlns:a16="http://schemas.microsoft.com/office/drawing/2014/main" id="{95D77EC3-E31B-4AFC-94EF-14FF13FDDC19}"/>
                  </a:ext>
                </a:extLst>
              </p:cNvPr>
              <p:cNvSpPr txBox="1"/>
              <p:nvPr/>
            </p:nvSpPr>
            <p:spPr>
              <a:xfrm>
                <a:off x="9390494" y="2648668"/>
                <a:ext cx="690767" cy="254172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rgbClr val="016B67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1.908  ppm</a:t>
                </a:r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34594786-58D8-41A9-B005-43B9CFB7A502}"/>
                  </a:ext>
                </a:extLst>
              </p:cNvPr>
              <p:cNvSpPr/>
              <p:nvPr/>
            </p:nvSpPr>
            <p:spPr>
              <a:xfrm>
                <a:off x="9390493" y="2716056"/>
                <a:ext cx="690767" cy="312419"/>
              </a:xfrm>
              <a:prstGeom prst="rect">
                <a:avLst/>
              </a:prstGeom>
              <a:noFill/>
              <a:ln w="25400">
                <a:solidFill>
                  <a:srgbClr val="016B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BC6A62D8-8827-42E9-B09D-AFC388FD54EE}"/>
                </a:ext>
              </a:extLst>
            </p:cNvPr>
            <p:cNvGrpSpPr/>
            <p:nvPr/>
          </p:nvGrpSpPr>
          <p:grpSpPr>
            <a:xfrm>
              <a:off x="9231537" y="5144952"/>
              <a:ext cx="758283" cy="379807"/>
              <a:chOff x="9390493" y="2648668"/>
              <a:chExt cx="690768" cy="379807"/>
            </a:xfrm>
          </p:grpSpPr>
          <p:sp>
            <p:nvSpPr>
              <p:cNvPr id="49" name="îṡliďê">
                <a:extLst>
                  <a:ext uri="{FF2B5EF4-FFF2-40B4-BE49-F238E27FC236}">
                    <a16:creationId xmlns:a16="http://schemas.microsoft.com/office/drawing/2014/main" id="{CE1505DB-19EE-4AD7-AC84-47B94F891194}"/>
                  </a:ext>
                </a:extLst>
              </p:cNvPr>
              <p:cNvSpPr txBox="1"/>
              <p:nvPr/>
            </p:nvSpPr>
            <p:spPr>
              <a:xfrm>
                <a:off x="9390494" y="2648668"/>
                <a:ext cx="690767" cy="254172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rgbClr val="016B67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1.629  ppm</a:t>
                </a:r>
              </a:p>
            </p:txBody>
          </p: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F8962A9E-8B12-42A6-992C-78210EA4C279}"/>
                  </a:ext>
                </a:extLst>
              </p:cNvPr>
              <p:cNvSpPr/>
              <p:nvPr/>
            </p:nvSpPr>
            <p:spPr>
              <a:xfrm>
                <a:off x="9390493" y="2716056"/>
                <a:ext cx="690767" cy="312419"/>
              </a:xfrm>
              <a:prstGeom prst="rect">
                <a:avLst/>
              </a:prstGeom>
              <a:noFill/>
              <a:ln w="25400">
                <a:solidFill>
                  <a:srgbClr val="016B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F44016C-33BE-4172-A0DE-FB6E9DDB548D}"/>
                </a:ext>
              </a:extLst>
            </p:cNvPr>
            <p:cNvGrpSpPr/>
            <p:nvPr/>
          </p:nvGrpSpPr>
          <p:grpSpPr>
            <a:xfrm>
              <a:off x="9231537" y="3965819"/>
              <a:ext cx="758283" cy="379807"/>
              <a:chOff x="9390493" y="2648668"/>
              <a:chExt cx="690768" cy="379807"/>
            </a:xfrm>
          </p:grpSpPr>
          <p:sp>
            <p:nvSpPr>
              <p:cNvPr id="52" name="îṡliďê">
                <a:extLst>
                  <a:ext uri="{FF2B5EF4-FFF2-40B4-BE49-F238E27FC236}">
                    <a16:creationId xmlns:a16="http://schemas.microsoft.com/office/drawing/2014/main" id="{0B0BD028-AE77-4FD8-B4AF-31E29D1A3E56}"/>
                  </a:ext>
                </a:extLst>
              </p:cNvPr>
              <p:cNvSpPr txBox="1"/>
              <p:nvPr/>
            </p:nvSpPr>
            <p:spPr>
              <a:xfrm>
                <a:off x="9390494" y="2648668"/>
                <a:ext cx="690767" cy="254172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rgbClr val="016B67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1.88 ppm</a:t>
                </a:r>
              </a:p>
            </p:txBody>
          </p:sp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3186D445-B60E-466F-8C59-8C439E9100D8}"/>
                  </a:ext>
                </a:extLst>
              </p:cNvPr>
              <p:cNvSpPr/>
              <p:nvPr/>
            </p:nvSpPr>
            <p:spPr>
              <a:xfrm>
                <a:off x="9390493" y="2716056"/>
                <a:ext cx="690767" cy="312419"/>
              </a:xfrm>
              <a:prstGeom prst="rect">
                <a:avLst/>
              </a:prstGeom>
              <a:noFill/>
              <a:ln w="25400">
                <a:solidFill>
                  <a:srgbClr val="016B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627B0B3F-A3A7-467D-9D2E-8AFC58215F1B}"/>
                </a:ext>
              </a:extLst>
            </p:cNvPr>
            <p:cNvGrpSpPr/>
            <p:nvPr/>
          </p:nvGrpSpPr>
          <p:grpSpPr>
            <a:xfrm>
              <a:off x="10349907" y="2536800"/>
              <a:ext cx="890225" cy="379807"/>
              <a:chOff x="9390493" y="2648668"/>
              <a:chExt cx="810963" cy="379807"/>
            </a:xfrm>
          </p:grpSpPr>
          <p:sp>
            <p:nvSpPr>
              <p:cNvPr id="55" name="îṡliďê">
                <a:extLst>
                  <a:ext uri="{FF2B5EF4-FFF2-40B4-BE49-F238E27FC236}">
                    <a16:creationId xmlns:a16="http://schemas.microsoft.com/office/drawing/2014/main" id="{2FE7CF5B-3656-48D0-B2D8-04B7BE7052BA}"/>
                  </a:ext>
                </a:extLst>
              </p:cNvPr>
              <p:cNvSpPr txBox="1"/>
              <p:nvPr/>
            </p:nvSpPr>
            <p:spPr>
              <a:xfrm>
                <a:off x="9390497" y="2648668"/>
                <a:ext cx="810959" cy="254172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rgbClr val="016B67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308.495  ppm</a:t>
                </a:r>
              </a:p>
            </p:txBody>
          </p:sp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8C207258-935A-44FA-9E62-104EB0537C78}"/>
                  </a:ext>
                </a:extLst>
              </p:cNvPr>
              <p:cNvSpPr/>
              <p:nvPr/>
            </p:nvSpPr>
            <p:spPr>
              <a:xfrm>
                <a:off x="9390493" y="2716056"/>
                <a:ext cx="690767" cy="312419"/>
              </a:xfrm>
              <a:prstGeom prst="rect">
                <a:avLst/>
              </a:prstGeom>
              <a:noFill/>
              <a:ln w="25400">
                <a:solidFill>
                  <a:srgbClr val="016B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07FE6468-F9A0-46B0-9614-5A51D81A855F}"/>
                </a:ext>
              </a:extLst>
            </p:cNvPr>
            <p:cNvGrpSpPr/>
            <p:nvPr/>
          </p:nvGrpSpPr>
          <p:grpSpPr>
            <a:xfrm>
              <a:off x="8731378" y="2548708"/>
              <a:ext cx="758283" cy="379807"/>
              <a:chOff x="9390493" y="2648668"/>
              <a:chExt cx="690768" cy="379807"/>
            </a:xfrm>
          </p:grpSpPr>
          <p:sp>
            <p:nvSpPr>
              <p:cNvPr id="58" name="îṡliďê">
                <a:extLst>
                  <a:ext uri="{FF2B5EF4-FFF2-40B4-BE49-F238E27FC236}">
                    <a16:creationId xmlns:a16="http://schemas.microsoft.com/office/drawing/2014/main" id="{F9842EA8-0BBA-42E2-98A8-E605FFD66649}"/>
                  </a:ext>
                </a:extLst>
              </p:cNvPr>
              <p:cNvSpPr txBox="1"/>
              <p:nvPr/>
            </p:nvSpPr>
            <p:spPr>
              <a:xfrm>
                <a:off x="9390494" y="2648668"/>
                <a:ext cx="690767" cy="254172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rgbClr val="016B67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7.174  ppm</a:t>
                </a:r>
              </a:p>
            </p:txBody>
          </p:sp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E5131D6A-DF5C-4318-96B4-CE284A723873}"/>
                  </a:ext>
                </a:extLst>
              </p:cNvPr>
              <p:cNvSpPr/>
              <p:nvPr/>
            </p:nvSpPr>
            <p:spPr>
              <a:xfrm>
                <a:off x="9390493" y="2716056"/>
                <a:ext cx="690767" cy="312419"/>
              </a:xfrm>
              <a:prstGeom prst="rect">
                <a:avLst/>
              </a:prstGeom>
              <a:noFill/>
              <a:ln w="25400">
                <a:solidFill>
                  <a:srgbClr val="016B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E5F50A45-4177-4825-B0C4-EFC6CFBA8F0F}"/>
                </a:ext>
              </a:extLst>
            </p:cNvPr>
            <p:cNvGrpSpPr/>
            <p:nvPr/>
          </p:nvGrpSpPr>
          <p:grpSpPr>
            <a:xfrm>
              <a:off x="8731378" y="3127602"/>
              <a:ext cx="758283" cy="379807"/>
              <a:chOff x="9390493" y="2648668"/>
              <a:chExt cx="690768" cy="379807"/>
            </a:xfrm>
          </p:grpSpPr>
          <p:sp>
            <p:nvSpPr>
              <p:cNvPr id="61" name="îṡliďê">
                <a:extLst>
                  <a:ext uri="{FF2B5EF4-FFF2-40B4-BE49-F238E27FC236}">
                    <a16:creationId xmlns:a16="http://schemas.microsoft.com/office/drawing/2014/main" id="{72BA9576-E0D4-44B6-BA68-471457E6AB36}"/>
                  </a:ext>
                </a:extLst>
              </p:cNvPr>
              <p:cNvSpPr txBox="1"/>
              <p:nvPr/>
            </p:nvSpPr>
            <p:spPr>
              <a:xfrm>
                <a:off x="9390494" y="2648668"/>
                <a:ext cx="690767" cy="254172"/>
              </a:xfrm>
              <a:prstGeom prst="rect">
                <a:avLst/>
              </a:prstGeom>
              <a:noFill/>
              <a:ln w="25400">
                <a:noFill/>
              </a:ln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rgbClr val="016B67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0.91  ppm</a:t>
                </a:r>
              </a:p>
            </p:txBody>
          </p:sp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872A1C79-AA21-4B21-8B30-73069C8661DD}"/>
                  </a:ext>
                </a:extLst>
              </p:cNvPr>
              <p:cNvSpPr/>
              <p:nvPr/>
            </p:nvSpPr>
            <p:spPr>
              <a:xfrm>
                <a:off x="9390493" y="2716056"/>
                <a:ext cx="690767" cy="312419"/>
              </a:xfrm>
              <a:prstGeom prst="rect">
                <a:avLst/>
              </a:prstGeom>
              <a:noFill/>
              <a:ln w="25400">
                <a:solidFill>
                  <a:srgbClr val="016B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445657DA-CA13-4D94-9332-AB088F43EAEE}"/>
                </a:ext>
              </a:extLst>
            </p:cNvPr>
            <p:cNvSpPr/>
            <p:nvPr/>
          </p:nvSpPr>
          <p:spPr>
            <a:xfrm>
              <a:off x="5924697" y="1145008"/>
              <a:ext cx="5380609" cy="4989087"/>
            </a:xfrm>
            <a:prstGeom prst="rect">
              <a:avLst/>
            </a:prstGeom>
            <a:noFill/>
            <a:ln w="38100">
              <a:solidFill>
                <a:srgbClr val="016B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6167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9525" imgH="9525" progId="TCLayout.ActiveDocument.1">
                  <p:embed/>
                </p:oleObj>
              </mc:Choice>
              <mc:Fallback>
                <p:oleObj name="think-cell Slide" r:id="rId4" imgW="9525" imgH="9525" progId="TCLayout.ActiveDocument.1">
                  <p:embed/>
                  <p:pic>
                    <p:nvPicPr>
                      <p:cNvPr id="0" name="对象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/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669925" y="1035049"/>
            <a:ext cx="10845798" cy="3149599"/>
          </a:xfrm>
        </p:spPr>
        <p:txBody>
          <a:bodyPr>
            <a:norm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Thanks</a:t>
            </a:r>
            <a:br>
              <a:rPr lang="en-US" altLang="zh-CN" sz="4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endParaRPr lang="zh-CN" altLang="en-US" sz="2400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673099" y="4480919"/>
            <a:ext cx="10845798" cy="310871"/>
          </a:xfrm>
        </p:spPr>
        <p:txBody>
          <a:bodyPr/>
          <a:lstStyle/>
          <a:p>
            <a:endParaRPr lang="en-US" altLang="zh-CN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673101" y="4184648"/>
            <a:ext cx="10845798" cy="296271"/>
          </a:xfrm>
        </p:spPr>
        <p:txBody>
          <a:bodyPr/>
          <a:lstStyle/>
          <a:p>
            <a:endParaRPr lang="en-US" altLang="zh-CN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57282" y="1700808"/>
            <a:ext cx="10763205" cy="4083608"/>
            <a:chOff x="757282" y="1700808"/>
            <a:chExt cx="10763205" cy="4083608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/>
          </p:nvGrpSpPr>
          <p:grpSpPr>
            <a:xfrm>
              <a:off x="757282" y="1700808"/>
              <a:ext cx="10763205" cy="4083608"/>
              <a:chOff x="1175743" y="1700808"/>
              <a:chExt cx="10344744" cy="4083608"/>
            </a:xfrm>
          </p:grpSpPr>
          <p:sp>
            <p:nvSpPr>
              <p:cNvPr id="7" name="iṡľïḑè"/>
              <p:cNvSpPr txBox="1"/>
              <p:nvPr/>
            </p:nvSpPr>
            <p:spPr bwMode="auto">
              <a:xfrm>
                <a:off x="3822192" y="1780800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b="0" dirty="0">
                    <a:sym typeface="Arial" panose="020B0604020202020204" pitchFamily="34" charset="0"/>
                  </a:rPr>
                  <a:t>检测点确定</a:t>
                </a:r>
                <a:endParaRPr lang="en-US" altLang="zh-CN" b="0" dirty="0">
                  <a:sym typeface="Arial" panose="020B060402020202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b="0" dirty="0">
                    <a:sym typeface="Arial" panose="020B0604020202020204" pitchFamily="34" charset="0"/>
                  </a:rPr>
                  <a:t>安装高度确定</a:t>
                </a:r>
                <a:endParaRPr lang="en-US" altLang="zh-CN" b="0" dirty="0">
                  <a:sym typeface="Arial" panose="020B060402020202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b="0" dirty="0">
                    <a:sym typeface="Arial" panose="020B0604020202020204" pitchFamily="34" charset="0"/>
                  </a:rPr>
                  <a:t>报警值设定</a:t>
                </a:r>
                <a:endParaRPr lang="en-US" altLang="zh-CN" b="0" dirty="0">
                  <a:sym typeface="Arial" panose="020B0604020202020204" pitchFamily="34" charset="0"/>
                </a:endParaRP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/>
              <p:cNvSpPr txBox="1"/>
              <p:nvPr/>
            </p:nvSpPr>
            <p:spPr>
              <a:xfrm>
                <a:off x="1175743" y="1700808"/>
                <a:ext cx="2521108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tr-TR" sz="2800" b="1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CONT</a:t>
                </a:r>
                <a:r>
                  <a:rPr lang="tr-TR" sz="100" b="1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 </a:t>
                </a:r>
                <a:r>
                  <a:rPr lang="tr-TR" sz="2800" b="1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rPr>
                  <a:t>ENTS</a:t>
                </a:r>
                <a:endParaRPr lang="tr-TR" sz="28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0" name="poetry_91022"/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检测点确定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28543" y="3873500"/>
            <a:ext cx="1447022" cy="1258131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/</a:t>
            </a:r>
            <a:r>
              <a:rPr lang="en-US" altLang="zh-CN" sz="100" spc="1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zh-CN" spc="1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01</a:t>
            </a:r>
            <a:endParaRPr lang="zh-CN" altLang="en-US" spc="100" dirty="0">
              <a:solidFill>
                <a:schemeClr val="accent3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、检测点确定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77E56FC-123C-46A8-90FD-A29253B3DC9B}"/>
              </a:ext>
            </a:extLst>
          </p:cNvPr>
          <p:cNvGrpSpPr/>
          <p:nvPr/>
        </p:nvGrpSpPr>
        <p:grpSpPr>
          <a:xfrm>
            <a:off x="5564820" y="1315677"/>
            <a:ext cx="5955667" cy="4921287"/>
            <a:chOff x="5564820" y="1453277"/>
            <a:chExt cx="5955667" cy="4921287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2239BC1C-EFF0-42C4-85F0-F83F4670F224}"/>
                </a:ext>
              </a:extLst>
            </p:cNvPr>
            <p:cNvGrpSpPr/>
            <p:nvPr/>
          </p:nvGrpSpPr>
          <p:grpSpPr>
            <a:xfrm>
              <a:off x="5564820" y="1453277"/>
              <a:ext cx="5955667" cy="4921287"/>
              <a:chOff x="5564820" y="1453277"/>
              <a:chExt cx="5955667" cy="4921287"/>
            </a:xfrm>
          </p:grpSpPr>
          <p:pic>
            <p:nvPicPr>
              <p:cNvPr id="20" name="图片 19" descr="文本&#10;&#10;描述已自动生成">
                <a:extLst>
                  <a:ext uri="{FF2B5EF4-FFF2-40B4-BE49-F238E27FC236}">
                    <a16:creationId xmlns:a16="http://schemas.microsoft.com/office/drawing/2014/main" id="{DA94407F-7B6E-4336-A658-0FC3B6791E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4820" y="4696313"/>
                <a:ext cx="5955667" cy="1678251"/>
              </a:xfrm>
              <a:prstGeom prst="rect">
                <a:avLst/>
              </a:prstGeom>
            </p:spPr>
          </p:pic>
          <p:pic>
            <p:nvPicPr>
              <p:cNvPr id="16" name="图片 15" descr="文本&#10;&#10;描述已自动生成">
                <a:extLst>
                  <a:ext uri="{FF2B5EF4-FFF2-40B4-BE49-F238E27FC236}">
                    <a16:creationId xmlns:a16="http://schemas.microsoft.com/office/drawing/2014/main" id="{1FA98D3E-F0FF-4F1D-B22B-C96B2E2FB90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b="7685"/>
              <a:stretch/>
            </p:blipFill>
            <p:spPr>
              <a:xfrm>
                <a:off x="5564821" y="1453277"/>
                <a:ext cx="5955666" cy="3386353"/>
              </a:xfrm>
              <a:prstGeom prst="rect">
                <a:avLst/>
              </a:prstGeom>
            </p:spPr>
          </p:pic>
        </p:grp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4C67F62-B050-463C-81A9-4B37A8F94185}"/>
                </a:ext>
              </a:extLst>
            </p:cNvPr>
            <p:cNvSpPr/>
            <p:nvPr/>
          </p:nvSpPr>
          <p:spPr>
            <a:xfrm>
              <a:off x="5688189" y="1770218"/>
              <a:ext cx="4303535" cy="1227102"/>
            </a:xfrm>
            <a:prstGeom prst="rect">
              <a:avLst/>
            </a:prstGeom>
            <a:noFill/>
            <a:ln w="38100">
              <a:solidFill>
                <a:srgbClr val="016B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3288AB9-DD53-4E1A-81AF-A241649A064F}"/>
                </a:ext>
              </a:extLst>
            </p:cNvPr>
            <p:cNvSpPr/>
            <p:nvPr/>
          </p:nvSpPr>
          <p:spPr>
            <a:xfrm>
              <a:off x="5688189" y="5081595"/>
              <a:ext cx="5832298" cy="1291705"/>
            </a:xfrm>
            <a:prstGeom prst="rect">
              <a:avLst/>
            </a:prstGeom>
            <a:noFill/>
            <a:ln w="38100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îṡliďê">
            <a:extLst>
              <a:ext uri="{FF2B5EF4-FFF2-40B4-BE49-F238E27FC236}">
                <a16:creationId xmlns:a16="http://schemas.microsoft.com/office/drawing/2014/main" id="{0C13FFC2-C1DF-43D1-B1C2-AFF2AF292B8F}"/>
              </a:ext>
            </a:extLst>
          </p:cNvPr>
          <p:cNvSpPr txBox="1"/>
          <p:nvPr/>
        </p:nvSpPr>
        <p:spPr>
          <a:xfrm>
            <a:off x="712343" y="1676114"/>
            <a:ext cx="3567557" cy="184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设计标准中规定：</a:t>
            </a:r>
            <a:endParaRPr lang="en-US" altLang="zh-CN" sz="24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、对安装位置的要求</a:t>
            </a:r>
            <a:endParaRPr lang="en-US" altLang="zh-CN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、对环境中氧气的要求</a:t>
            </a:r>
            <a:endParaRPr lang="en-US" altLang="zh-CN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EDEFF805-CAA7-47F3-A2E8-819AA5FF5F99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 flipV="1">
            <a:off x="3420807" y="2246169"/>
            <a:ext cx="2267383" cy="263612"/>
          </a:xfrm>
          <a:prstGeom prst="bentConnector3">
            <a:avLst/>
          </a:prstGeom>
          <a:ln w="38100">
            <a:solidFill>
              <a:srgbClr val="016B67"/>
            </a:solidFill>
            <a:prstDash val="sysDash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îṡliďê">
            <a:extLst>
              <a:ext uri="{FF2B5EF4-FFF2-40B4-BE49-F238E27FC236}">
                <a16:creationId xmlns:a16="http://schemas.microsoft.com/office/drawing/2014/main" id="{2367C347-F627-4B5B-AC4A-D5292040369D}"/>
              </a:ext>
            </a:extLst>
          </p:cNvPr>
          <p:cNvSpPr txBox="1"/>
          <p:nvPr/>
        </p:nvSpPr>
        <p:spPr>
          <a:xfrm>
            <a:off x="669924" y="5397838"/>
            <a:ext cx="32926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依据</a:t>
            </a:r>
            <a:r>
              <a:rPr lang="en-US" altLang="zh-CN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《</a:t>
            </a:r>
            <a:r>
              <a:rPr lang="zh-CN" altLang="en-US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石油化工可燃气体和有毒气体检测报警设计标准 </a:t>
            </a:r>
            <a:r>
              <a:rPr lang="en-US" altLang="zh-CN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GBT 50493-2019》</a:t>
            </a:r>
            <a:r>
              <a:rPr lang="zh-CN" altLang="en-US" sz="12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，以下简称标准。</a:t>
            </a:r>
            <a:endParaRPr lang="en-US" altLang="zh-CN" sz="12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en-US" altLang="zh-CN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25E7724B-9944-45BF-955F-ACBAF2526432}"/>
              </a:ext>
            </a:extLst>
          </p:cNvPr>
          <p:cNvCxnSpPr>
            <a:cxnSpLocks/>
          </p:cNvCxnSpPr>
          <p:nvPr/>
        </p:nvCxnSpPr>
        <p:spPr>
          <a:xfrm flipH="1">
            <a:off x="3420807" y="2954972"/>
            <a:ext cx="1129257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555AE97C-2BCA-4793-844B-DFE231C54F8E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4562765" y="5589848"/>
            <a:ext cx="1125424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077E7F4-0DA1-4A72-93D5-E599D84E63F8}"/>
              </a:ext>
            </a:extLst>
          </p:cNvPr>
          <p:cNvCxnSpPr>
            <a:cxnSpLocks/>
          </p:cNvCxnSpPr>
          <p:nvPr/>
        </p:nvCxnSpPr>
        <p:spPr>
          <a:xfrm flipV="1">
            <a:off x="4562764" y="2954973"/>
            <a:ext cx="0" cy="2634874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2D041CB1-763C-422A-A18E-A46D65D49E2D}"/>
              </a:ext>
            </a:extLst>
          </p:cNvPr>
          <p:cNvGrpSpPr/>
          <p:nvPr/>
        </p:nvGrpSpPr>
        <p:grpSpPr>
          <a:xfrm>
            <a:off x="5938481" y="1066449"/>
            <a:ext cx="5819880" cy="4158933"/>
            <a:chOff x="6069714" y="1501927"/>
            <a:chExt cx="5663156" cy="4046937"/>
          </a:xfrm>
        </p:grpSpPr>
        <p:pic>
          <p:nvPicPr>
            <p:cNvPr id="6" name="图片 5" descr="文本, 信件&#10;&#10;描述已自动生成">
              <a:extLst>
                <a:ext uri="{FF2B5EF4-FFF2-40B4-BE49-F238E27FC236}">
                  <a16:creationId xmlns:a16="http://schemas.microsoft.com/office/drawing/2014/main" id="{BABCB976-E99C-4E1C-857A-845024AFE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69714" y="1501927"/>
              <a:ext cx="5663156" cy="1733146"/>
            </a:xfrm>
            <a:prstGeom prst="rect">
              <a:avLst/>
            </a:prstGeom>
          </p:spPr>
        </p:pic>
        <p:pic>
          <p:nvPicPr>
            <p:cNvPr id="8" name="图片 7" descr="文本&#10;&#10;描述已自动生成">
              <a:extLst>
                <a:ext uri="{FF2B5EF4-FFF2-40B4-BE49-F238E27FC236}">
                  <a16:creationId xmlns:a16="http://schemas.microsoft.com/office/drawing/2014/main" id="{3BB4D3CB-A58F-4E91-8352-C35F26C23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96000" y="3270385"/>
              <a:ext cx="5451879" cy="2278479"/>
            </a:xfrm>
            <a:prstGeom prst="rect">
              <a:avLst/>
            </a:prstGeom>
          </p:spPr>
        </p:pic>
      </p:grpSp>
      <p:pic>
        <p:nvPicPr>
          <p:cNvPr id="4" name="图片 3" descr="文本, 信件&#10;&#10;描述已自动生成">
            <a:extLst>
              <a:ext uri="{FF2B5EF4-FFF2-40B4-BE49-F238E27FC236}">
                <a16:creationId xmlns:a16="http://schemas.microsoft.com/office/drawing/2014/main" id="{C669686A-858B-4541-A00C-70EB6601F3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8609"/>
          <a:stretch/>
        </p:blipFill>
        <p:spPr>
          <a:xfrm>
            <a:off x="406305" y="3581724"/>
            <a:ext cx="5234121" cy="265024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、检测点确定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4C67F62-B050-463C-81A9-4B37A8F94185}"/>
              </a:ext>
            </a:extLst>
          </p:cNvPr>
          <p:cNvSpPr/>
          <p:nvPr/>
        </p:nvSpPr>
        <p:spPr>
          <a:xfrm>
            <a:off x="5965494" y="1159727"/>
            <a:ext cx="5792867" cy="5072246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3288AB9-DD53-4E1A-81AF-A241649A064F}"/>
              </a:ext>
            </a:extLst>
          </p:cNvPr>
          <p:cNvSpPr/>
          <p:nvPr/>
        </p:nvSpPr>
        <p:spPr>
          <a:xfrm>
            <a:off x="462238" y="3578309"/>
            <a:ext cx="5178188" cy="2653664"/>
          </a:xfrm>
          <a:prstGeom prst="rect">
            <a:avLst/>
          </a:prstGeom>
          <a:noFill/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îṡliďê">
            <a:extLst>
              <a:ext uri="{FF2B5EF4-FFF2-40B4-BE49-F238E27FC236}">
                <a16:creationId xmlns:a16="http://schemas.microsoft.com/office/drawing/2014/main" id="{0C13FFC2-C1DF-43D1-B1C2-AFF2AF292B8F}"/>
              </a:ext>
            </a:extLst>
          </p:cNvPr>
          <p:cNvSpPr txBox="1"/>
          <p:nvPr/>
        </p:nvSpPr>
        <p:spPr>
          <a:xfrm>
            <a:off x="406305" y="1066449"/>
            <a:ext cx="5178188" cy="2258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设计标准中规定：</a:t>
            </a:r>
            <a:endParaRPr lang="en-US" altLang="zh-CN" sz="2400" b="1" dirty="0">
              <a:solidFill>
                <a:srgbClr val="016B67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、储罐，可燃≤</a:t>
            </a: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10m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，有毒≤</a:t>
            </a: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4m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、灌装口排水口</a:t>
            </a: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5m~7.5m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，储瓶库</a:t>
            </a: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15m~20m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、仓库室外，可燃≤</a:t>
            </a: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10m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，有毒≤</a:t>
            </a: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4m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、仓库室内，可燃≤</a:t>
            </a: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5m</a:t>
            </a:r>
            <a:r>
              <a:rPr lang="zh-CN" altLang="en-US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，有毒≤</a:t>
            </a:r>
            <a:r>
              <a:rPr lang="en-US" altLang="zh-CN" b="1" dirty="0">
                <a:solidFill>
                  <a:srgbClr val="016B67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2m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4833E7EB-A6F3-4B01-833A-B240ACF9B85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174166" y="1957004"/>
            <a:ext cx="764315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12E3B6E5-5E13-4459-B495-CFB4E92E5CFB}"/>
              </a:ext>
            </a:extLst>
          </p:cNvPr>
          <p:cNvCxnSpPr/>
          <p:nvPr/>
        </p:nvCxnSpPr>
        <p:spPr>
          <a:xfrm flipV="1">
            <a:off x="5640426" y="2883848"/>
            <a:ext cx="0" cy="694461"/>
          </a:xfrm>
          <a:prstGeom prst="line">
            <a:avLst/>
          </a:prstGeom>
          <a:ln w="38100">
            <a:solidFill>
              <a:srgbClr val="016B67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69AF54A9-60A3-4B08-8230-850DF0B4AA76}"/>
              </a:ext>
            </a:extLst>
          </p:cNvPr>
          <p:cNvCxnSpPr/>
          <p:nvPr/>
        </p:nvCxnSpPr>
        <p:spPr>
          <a:xfrm flipH="1">
            <a:off x="5174166" y="2883848"/>
            <a:ext cx="466260" cy="0"/>
          </a:xfrm>
          <a:prstGeom prst="line">
            <a:avLst/>
          </a:prstGeom>
          <a:ln w="38100">
            <a:solidFill>
              <a:srgbClr val="016B67"/>
            </a:solidFill>
            <a:prstDash val="sysDash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89950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安装高度确定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28543" y="3873500"/>
            <a:ext cx="1447022" cy="1258131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/</a:t>
            </a:r>
            <a:r>
              <a:rPr lang="en-US" altLang="zh-CN" sz="100" spc="1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zh-CN" spc="1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02</a:t>
            </a:r>
            <a:endParaRPr lang="zh-CN" altLang="en-US" spc="100" dirty="0">
              <a:solidFill>
                <a:schemeClr val="accent3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、安装高度确定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7985B2D6-84F4-4646-8BF2-7B0B4E312A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958766"/>
              </p:ext>
            </p:extLst>
          </p:nvPr>
        </p:nvGraphicFramePr>
        <p:xfrm>
          <a:off x="670716" y="1130301"/>
          <a:ext cx="10850568" cy="51053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428">
                  <a:extLst>
                    <a:ext uri="{9D8B030D-6E8A-4147-A177-3AD203B41FA5}">
                      <a16:colId xmlns:a16="http://schemas.microsoft.com/office/drawing/2014/main" val="2893055534"/>
                    </a:ext>
                  </a:extLst>
                </a:gridCol>
                <a:gridCol w="1808428">
                  <a:extLst>
                    <a:ext uri="{9D8B030D-6E8A-4147-A177-3AD203B41FA5}">
                      <a16:colId xmlns:a16="http://schemas.microsoft.com/office/drawing/2014/main" val="2549146001"/>
                    </a:ext>
                  </a:extLst>
                </a:gridCol>
                <a:gridCol w="1808428">
                  <a:extLst>
                    <a:ext uri="{9D8B030D-6E8A-4147-A177-3AD203B41FA5}">
                      <a16:colId xmlns:a16="http://schemas.microsoft.com/office/drawing/2014/main" val="2205152665"/>
                    </a:ext>
                  </a:extLst>
                </a:gridCol>
                <a:gridCol w="1808428">
                  <a:extLst>
                    <a:ext uri="{9D8B030D-6E8A-4147-A177-3AD203B41FA5}">
                      <a16:colId xmlns:a16="http://schemas.microsoft.com/office/drawing/2014/main" val="1424556760"/>
                    </a:ext>
                  </a:extLst>
                </a:gridCol>
                <a:gridCol w="1808428">
                  <a:extLst>
                    <a:ext uri="{9D8B030D-6E8A-4147-A177-3AD203B41FA5}">
                      <a16:colId xmlns:a16="http://schemas.microsoft.com/office/drawing/2014/main" val="3565036994"/>
                    </a:ext>
                  </a:extLst>
                </a:gridCol>
                <a:gridCol w="1808428">
                  <a:extLst>
                    <a:ext uri="{9D8B030D-6E8A-4147-A177-3AD203B41FA5}">
                      <a16:colId xmlns:a16="http://schemas.microsoft.com/office/drawing/2014/main" val="1721303527"/>
                    </a:ext>
                  </a:extLst>
                </a:gridCol>
              </a:tblGrid>
              <a:tr h="392723">
                <a:tc gridSpan="6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不同探测器安装位置确定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933978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名称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分子质量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相对空气比值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u="none" strike="noStrike" dirty="0">
                          <a:effectLst/>
                        </a:rPr>
                        <a:t>《</a:t>
                      </a:r>
                      <a:r>
                        <a:rPr lang="zh-CN" altLang="en-US" sz="1100" u="none" strike="noStrike" dirty="0">
                          <a:effectLst/>
                        </a:rPr>
                        <a:t>标准</a:t>
                      </a:r>
                      <a:r>
                        <a:rPr lang="en-US" altLang="zh-CN" sz="1100" u="none" strike="noStrike" dirty="0">
                          <a:effectLst/>
                        </a:rPr>
                        <a:t>》</a:t>
                      </a:r>
                      <a:r>
                        <a:rPr lang="zh-CN" altLang="en-US" sz="1100" u="none" strike="noStrike" dirty="0">
                          <a:effectLst/>
                        </a:rPr>
                        <a:t>中</a:t>
                      </a:r>
                      <a:br>
                        <a:rPr lang="zh-CN" altLang="en-US" sz="1100" u="none" strike="noStrike" dirty="0">
                          <a:effectLst/>
                        </a:rPr>
                      </a:br>
                      <a:r>
                        <a:rPr lang="zh-CN" altLang="en-US" sz="1100" u="none" strike="noStrike" dirty="0">
                          <a:effectLst/>
                        </a:rPr>
                        <a:t>重量定性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u="none" strike="noStrike" dirty="0">
                          <a:effectLst/>
                        </a:rPr>
                        <a:t>《</a:t>
                      </a:r>
                      <a:r>
                        <a:rPr lang="zh-CN" altLang="en-US" sz="1100" u="none" strike="noStrike" dirty="0">
                          <a:effectLst/>
                        </a:rPr>
                        <a:t>标准</a:t>
                      </a:r>
                      <a:r>
                        <a:rPr lang="en-US" altLang="zh-CN" sz="1100" u="none" strike="noStrike" dirty="0">
                          <a:effectLst/>
                        </a:rPr>
                        <a:t>》</a:t>
                      </a:r>
                      <a:r>
                        <a:rPr lang="zh-CN" altLang="en-US" sz="1100" u="none" strike="noStrike" dirty="0">
                          <a:effectLst/>
                        </a:rPr>
                        <a:t>中规定</a:t>
                      </a:r>
                      <a:br>
                        <a:rPr lang="zh-CN" altLang="en-US" sz="1100" u="none" strike="noStrike" dirty="0">
                          <a:effectLst/>
                        </a:rPr>
                      </a:br>
                      <a:r>
                        <a:rPr lang="zh-CN" altLang="en-US" sz="1100" u="none" strike="noStrike" dirty="0">
                          <a:effectLst/>
                        </a:rPr>
                        <a:t>探测器规定安装高度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参考安装高度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3213152806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空气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29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1.00 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等重空气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3162652753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H2S（</a:t>
                      </a:r>
                      <a:r>
                        <a:rPr lang="zh-CN" altLang="en-US" sz="1100" u="none" strike="noStrike" dirty="0">
                          <a:effectLst/>
                        </a:rPr>
                        <a:t>硫化氢）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34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1.17 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略重于空气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>
                          <a:effectLst/>
                        </a:rPr>
                        <a:t>释放源下方</a:t>
                      </a:r>
                      <a:r>
                        <a:rPr lang="en-US" altLang="zh-CN" sz="1100" u="none" strike="noStrike">
                          <a:effectLst/>
                        </a:rPr>
                        <a:t>0.5</a:t>
                      </a:r>
                      <a:r>
                        <a:rPr lang="en-US" sz="1100" u="none" strike="noStrike">
                          <a:effectLst/>
                        </a:rPr>
                        <a:t>m~1m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0.35m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992652549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100" u="none" strike="noStrike" dirty="0">
                          <a:effectLst/>
                        </a:rPr>
                        <a:t>SO2（二氧化硫）</a:t>
                      </a:r>
                      <a:endParaRPr lang="de-DE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64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2.21 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>
                          <a:effectLst/>
                        </a:rPr>
                        <a:t>重于空气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距地板</a:t>
                      </a:r>
                      <a:r>
                        <a:rPr lang="en-US" altLang="zh-CN" sz="1100" u="none" strike="noStrike" dirty="0">
                          <a:effectLst/>
                        </a:rPr>
                        <a:t>0.3</a:t>
                      </a:r>
                      <a:r>
                        <a:rPr lang="en-US" sz="1100" u="none" strike="noStrike" dirty="0">
                          <a:effectLst/>
                        </a:rPr>
                        <a:t>m~0.6m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0.35m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382186758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NH4（</a:t>
                      </a:r>
                      <a:r>
                        <a:rPr lang="zh-CN" altLang="en-US" sz="1100" u="none" strike="noStrike" dirty="0">
                          <a:effectLst/>
                        </a:rPr>
                        <a:t>甲烷）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18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0.62 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轻于空气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释放源上方</a:t>
                      </a:r>
                      <a:r>
                        <a:rPr lang="en-US" altLang="zh-CN" sz="1100" u="none" strike="noStrike" dirty="0">
                          <a:effectLst/>
                        </a:rPr>
                        <a:t>2m</a:t>
                      </a:r>
                      <a:r>
                        <a:rPr lang="zh-CN" altLang="en-US" sz="1100" u="none" strike="noStrike" dirty="0">
                          <a:effectLst/>
                        </a:rPr>
                        <a:t>内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3140532275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NH3（</a:t>
                      </a:r>
                      <a:r>
                        <a:rPr lang="zh-CN" altLang="en-US" sz="1100" u="none" strike="noStrike" dirty="0">
                          <a:effectLst/>
                        </a:rPr>
                        <a:t>氨气）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17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0.59 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轻于空气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释放源上方</a:t>
                      </a:r>
                      <a:r>
                        <a:rPr lang="en-US" altLang="zh-CN" sz="1100" u="none" strike="noStrike" dirty="0">
                          <a:effectLst/>
                        </a:rPr>
                        <a:t>2m</a:t>
                      </a:r>
                      <a:r>
                        <a:rPr lang="zh-CN" altLang="en-US" sz="1100" u="none" strike="noStrike" dirty="0">
                          <a:effectLst/>
                        </a:rPr>
                        <a:t>内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3397349057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HCL（</a:t>
                      </a:r>
                      <a:r>
                        <a:rPr lang="zh-CN" altLang="en-US" sz="1100" u="none" strike="noStrike" dirty="0">
                          <a:effectLst/>
                        </a:rPr>
                        <a:t>氯化氢）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36.5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1.26 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重于空气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距地板</a:t>
                      </a:r>
                      <a:r>
                        <a:rPr lang="en-US" altLang="zh-CN" sz="1100" u="none" strike="noStrike" dirty="0">
                          <a:effectLst/>
                        </a:rPr>
                        <a:t>0.3</a:t>
                      </a:r>
                      <a:r>
                        <a:rPr lang="en-US" sz="1100" u="none" strike="noStrike" dirty="0">
                          <a:effectLst/>
                        </a:rPr>
                        <a:t>m~0.6m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0.35m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2901203709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HCN（</a:t>
                      </a:r>
                      <a:r>
                        <a:rPr lang="zh-CN" altLang="en-US" sz="1100" u="none" strike="noStrike" dirty="0">
                          <a:effectLst/>
                        </a:rPr>
                        <a:t>氰化氢）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27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0.93 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略轻于空气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释放源上方</a:t>
                      </a:r>
                      <a:r>
                        <a:rPr lang="en-US" altLang="zh-CN" sz="1100" u="none" strike="noStrike" dirty="0">
                          <a:effectLst/>
                        </a:rPr>
                        <a:t>0.5</a:t>
                      </a:r>
                      <a:r>
                        <a:rPr lang="en-US" sz="1100" u="none" strike="noStrike" dirty="0">
                          <a:effectLst/>
                        </a:rPr>
                        <a:t>m~1m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3057348203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NO2（</a:t>
                      </a:r>
                      <a:r>
                        <a:rPr lang="zh-CN" altLang="en-US" sz="1100" u="none" strike="noStrike" dirty="0">
                          <a:effectLst/>
                        </a:rPr>
                        <a:t>二氧化氮）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46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1.59 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重于空气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距地板</a:t>
                      </a:r>
                      <a:r>
                        <a:rPr lang="en-US" altLang="zh-CN" sz="1100" u="none" strike="noStrike" dirty="0">
                          <a:effectLst/>
                        </a:rPr>
                        <a:t>0.3</a:t>
                      </a:r>
                      <a:r>
                        <a:rPr lang="en-US" sz="1100" u="none" strike="noStrike" dirty="0">
                          <a:effectLst/>
                        </a:rPr>
                        <a:t>m~0.6m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0.35m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2888747362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CO（</a:t>
                      </a:r>
                      <a:r>
                        <a:rPr lang="zh-CN" altLang="en-US" sz="1100" u="none" strike="noStrike" dirty="0">
                          <a:effectLst/>
                        </a:rPr>
                        <a:t>一氧化碳）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28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0.97 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>
                          <a:effectLst/>
                        </a:rPr>
                        <a:t>略轻于空气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释放源上方</a:t>
                      </a:r>
                      <a:r>
                        <a:rPr lang="en-US" altLang="zh-CN" sz="1100" u="none" strike="noStrike" dirty="0">
                          <a:effectLst/>
                        </a:rPr>
                        <a:t>0.5</a:t>
                      </a:r>
                      <a:r>
                        <a:rPr lang="en-US" sz="1100" u="none" strike="noStrike" dirty="0">
                          <a:effectLst/>
                        </a:rPr>
                        <a:t>m~1m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962457036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O2（</a:t>
                      </a:r>
                      <a:r>
                        <a:rPr lang="zh-CN" altLang="en-US" sz="1100" u="none" strike="noStrike" dirty="0">
                          <a:effectLst/>
                        </a:rPr>
                        <a:t>氧气）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32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1.10 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>
                          <a:effectLst/>
                        </a:rPr>
                        <a:t>略重于空气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 dirty="0">
                          <a:effectLst/>
                        </a:rPr>
                        <a:t>距地板</a:t>
                      </a:r>
                      <a:r>
                        <a:rPr lang="en-US" altLang="zh-CN" sz="1100" u="none" strike="noStrike" dirty="0">
                          <a:effectLst/>
                        </a:rPr>
                        <a:t>1.5</a:t>
                      </a:r>
                      <a:r>
                        <a:rPr lang="en-US" sz="1100" u="none" strike="noStrike" dirty="0">
                          <a:effectLst/>
                        </a:rPr>
                        <a:t>m~2m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1.5m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3079010805"/>
                  </a:ext>
                </a:extLst>
              </a:tr>
              <a:tr h="39272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C6H6（</a:t>
                      </a:r>
                      <a:r>
                        <a:rPr lang="zh-CN" altLang="en-US" sz="1100" u="none" strike="noStrike" dirty="0">
                          <a:effectLst/>
                        </a:rPr>
                        <a:t>苯）</a:t>
                      </a:r>
                      <a:endParaRPr lang="zh-CN" alt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78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>
                          <a:effectLst/>
                        </a:rPr>
                        <a:t>2.69 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>
                          <a:effectLst/>
                        </a:rPr>
                        <a:t>重于空气</a:t>
                      </a:r>
                      <a:endParaRPr lang="zh-CN" alt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100" u="none" strike="noStrike">
                          <a:effectLst/>
                        </a:rPr>
                        <a:t>距地板</a:t>
                      </a:r>
                      <a:r>
                        <a:rPr lang="en-US" altLang="zh-CN" sz="1100" u="none" strike="noStrike">
                          <a:effectLst/>
                        </a:rPr>
                        <a:t>0.3</a:t>
                      </a:r>
                      <a:r>
                        <a:rPr lang="en-US" sz="1100" u="none" strike="noStrike">
                          <a:effectLst/>
                        </a:rPr>
                        <a:t>m~0.6m</a:t>
                      </a:r>
                      <a:endParaRPr lang="en-US" altLang="zh-CN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none" strike="noStrike" dirty="0">
                          <a:effectLst/>
                        </a:rPr>
                        <a:t>0.35m</a:t>
                      </a:r>
                      <a:endParaRPr lang="en-US" altLang="zh-CN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65" marR="8465" marT="8465" marB="0" anchor="ctr"/>
                </a:tc>
                <a:extLst>
                  <a:ext uri="{0D108BD9-81ED-4DB2-BD59-A6C34878D82A}">
                    <a16:rowId xmlns:a16="http://schemas.microsoft.com/office/drawing/2014/main" val="2661036819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960769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F8FCB04F-2DE1-4618-B661-6EEFFE2384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466"/>
          <a:stretch/>
        </p:blipFill>
        <p:spPr>
          <a:xfrm>
            <a:off x="573392" y="1381416"/>
            <a:ext cx="5237595" cy="349948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1F6C97B-A756-41AF-AB9D-C14CDC9DAB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48"/>
          <a:stretch/>
        </p:blipFill>
        <p:spPr>
          <a:xfrm>
            <a:off x="6407706" y="1381416"/>
            <a:ext cx="5241403" cy="393697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、安装高度确定（标准依据）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4C67F62-B050-463C-81A9-4B37A8F94185}"/>
              </a:ext>
            </a:extLst>
          </p:cNvPr>
          <p:cNvSpPr/>
          <p:nvPr/>
        </p:nvSpPr>
        <p:spPr>
          <a:xfrm>
            <a:off x="6298456" y="1159727"/>
            <a:ext cx="5459905" cy="5072246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3288AB9-DD53-4E1A-81AF-A241649A064F}"/>
              </a:ext>
            </a:extLst>
          </p:cNvPr>
          <p:cNvSpPr/>
          <p:nvPr/>
        </p:nvSpPr>
        <p:spPr>
          <a:xfrm>
            <a:off x="462238" y="1159727"/>
            <a:ext cx="5459904" cy="5072246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45BF8D0-E04B-4152-B954-C3C6F121B971}"/>
              </a:ext>
            </a:extLst>
          </p:cNvPr>
          <p:cNvSpPr/>
          <p:nvPr/>
        </p:nvSpPr>
        <p:spPr>
          <a:xfrm>
            <a:off x="6479111" y="4171390"/>
            <a:ext cx="5041376" cy="479457"/>
          </a:xfrm>
          <a:prstGeom prst="rect">
            <a:avLst/>
          </a:prstGeom>
          <a:noFill/>
          <a:ln w="38100">
            <a:solidFill>
              <a:srgbClr val="016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11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2783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报警值设定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28543" y="3873500"/>
            <a:ext cx="1447022" cy="1258131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/</a:t>
            </a:r>
            <a:r>
              <a:rPr lang="en-US" altLang="zh-CN" sz="100" spc="1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altLang="zh-CN" spc="1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03</a:t>
            </a:r>
            <a:endParaRPr lang="zh-CN" altLang="en-US" spc="100" dirty="0">
              <a:solidFill>
                <a:schemeClr val="accent3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#307550"/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54141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54141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54141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54141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54141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54141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54141;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15889F"/>
      </a:accent1>
      <a:accent2>
        <a:srgbClr val="3FA592"/>
      </a:accent2>
      <a:accent3>
        <a:srgbClr val="768394"/>
      </a:accent3>
      <a:accent4>
        <a:srgbClr val="858585"/>
      </a:accent4>
      <a:accent5>
        <a:srgbClr val="676767"/>
      </a:accent5>
      <a:accent6>
        <a:srgbClr val="525252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016B67"/>
          </a:solidFill>
          <a:prstDash val="sysDash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889F"/>
    </a:accent1>
    <a:accent2>
      <a:srgbClr val="3FA592"/>
    </a:accent2>
    <a:accent3>
      <a:srgbClr val="768394"/>
    </a:accent3>
    <a:accent4>
      <a:srgbClr val="858585"/>
    </a:accent4>
    <a:accent5>
      <a:srgbClr val="676767"/>
    </a:accent5>
    <a:accent6>
      <a:srgbClr val="525252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889F"/>
    </a:accent1>
    <a:accent2>
      <a:srgbClr val="3FA592"/>
    </a:accent2>
    <a:accent3>
      <a:srgbClr val="768394"/>
    </a:accent3>
    <a:accent4>
      <a:srgbClr val="858585"/>
    </a:accent4>
    <a:accent5>
      <a:srgbClr val="676767"/>
    </a:accent5>
    <a:accent6>
      <a:srgbClr val="525252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889F"/>
    </a:accent1>
    <a:accent2>
      <a:srgbClr val="3FA592"/>
    </a:accent2>
    <a:accent3>
      <a:srgbClr val="768394"/>
    </a:accent3>
    <a:accent4>
      <a:srgbClr val="858585"/>
    </a:accent4>
    <a:accent5>
      <a:srgbClr val="676767"/>
    </a:accent5>
    <a:accent6>
      <a:srgbClr val="525252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889F"/>
    </a:accent1>
    <a:accent2>
      <a:srgbClr val="3FA592"/>
    </a:accent2>
    <a:accent3>
      <a:srgbClr val="768394"/>
    </a:accent3>
    <a:accent4>
      <a:srgbClr val="858585"/>
    </a:accent4>
    <a:accent5>
      <a:srgbClr val="676767"/>
    </a:accent5>
    <a:accent6>
      <a:srgbClr val="525252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889F"/>
    </a:accent1>
    <a:accent2>
      <a:srgbClr val="3FA592"/>
    </a:accent2>
    <a:accent3>
      <a:srgbClr val="768394"/>
    </a:accent3>
    <a:accent4>
      <a:srgbClr val="858585"/>
    </a:accent4>
    <a:accent5>
      <a:srgbClr val="676767"/>
    </a:accent5>
    <a:accent6>
      <a:srgbClr val="525252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889F"/>
    </a:accent1>
    <a:accent2>
      <a:srgbClr val="3FA592"/>
    </a:accent2>
    <a:accent3>
      <a:srgbClr val="768394"/>
    </a:accent3>
    <a:accent4>
      <a:srgbClr val="858585"/>
    </a:accent4>
    <a:accent5>
      <a:srgbClr val="676767"/>
    </a:accent5>
    <a:accent6>
      <a:srgbClr val="525252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412</TotalTime>
  <Words>638</Words>
  <Application>Microsoft Office PowerPoint</Application>
  <PresentationFormat>宽屏</PresentationFormat>
  <Paragraphs>129</Paragraphs>
  <Slides>13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Arial</vt:lpstr>
      <vt:lpstr>Calibri</vt:lpstr>
      <vt:lpstr>主题5</vt:lpstr>
      <vt:lpstr>think-cell Slide</vt:lpstr>
      <vt:lpstr>GDS系统相关知识点整理</vt:lpstr>
      <vt:lpstr>PowerPoint 演示文稿</vt:lpstr>
      <vt:lpstr>检测点确定</vt:lpstr>
      <vt:lpstr>1、检测点确定</vt:lpstr>
      <vt:lpstr>1、检测点确定</vt:lpstr>
      <vt:lpstr>安装高度确定</vt:lpstr>
      <vt:lpstr>2、安装高度确定</vt:lpstr>
      <vt:lpstr>2、安装高度确定（标准依据）</vt:lpstr>
      <vt:lpstr>报警值设定</vt:lpstr>
      <vt:lpstr>3、报警值设定</vt:lpstr>
      <vt:lpstr>3、报警值设定（名称解释）</vt:lpstr>
      <vt:lpstr>3、报警值设定（单位换算）</vt:lpstr>
      <vt:lpstr>Thanks 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4116@offices.pink</cp:lastModifiedBy>
  <cp:revision>95</cp:revision>
  <cp:lastPrinted>2019-09-08T16:00:00Z</cp:lastPrinted>
  <dcterms:created xsi:type="dcterms:W3CDTF">2019-09-08T16:00:00Z</dcterms:created>
  <dcterms:modified xsi:type="dcterms:W3CDTF">2021-07-07T11:56:33Z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ICV">
    <vt:lpwstr>75B31FF4BA0C4F1ABDCFEA22BBEFAC15</vt:lpwstr>
  </property>
  <property fmtid="{D5CDD505-2E9C-101B-9397-08002B2CF9AE}" pid="4" name="KSOProductBuildVer">
    <vt:lpwstr>2052-11.1.0.10578</vt:lpwstr>
  </property>
</Properties>
</file>

<file path=docProps/thumbnail.jpeg>
</file>